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trictFirstAndLastChars="0" saveSubsetFonts="1">
  <p:sldMasterIdLst>
    <p:sldMasterId id="2147485806" r:id="rId1"/>
  </p:sldMasterIdLst>
  <p:notesMasterIdLst>
    <p:notesMasterId r:id="rId36"/>
  </p:notesMasterIdLst>
  <p:handoutMasterIdLst>
    <p:handoutMasterId r:id="rId37"/>
  </p:handoutMasterIdLst>
  <p:sldIdLst>
    <p:sldId id="2744" r:id="rId2"/>
    <p:sldId id="2745" r:id="rId3"/>
    <p:sldId id="2716" r:id="rId4"/>
    <p:sldId id="2719" r:id="rId5"/>
    <p:sldId id="2720" r:id="rId6"/>
    <p:sldId id="1424" r:id="rId7"/>
    <p:sldId id="1423" r:id="rId8"/>
    <p:sldId id="2490" r:id="rId9"/>
    <p:sldId id="2721" r:id="rId10"/>
    <p:sldId id="2722" r:id="rId11"/>
    <p:sldId id="2724" r:id="rId12"/>
    <p:sldId id="2725" r:id="rId13"/>
    <p:sldId id="1529" r:id="rId14"/>
    <p:sldId id="2598" r:id="rId15"/>
    <p:sldId id="2622" r:id="rId16"/>
    <p:sldId id="2746" r:id="rId17"/>
    <p:sldId id="2569" r:id="rId18"/>
    <p:sldId id="2747" r:id="rId19"/>
    <p:sldId id="2524" r:id="rId20"/>
    <p:sldId id="2733" r:id="rId21"/>
    <p:sldId id="1838" r:id="rId22"/>
    <p:sldId id="2561" r:id="rId23"/>
    <p:sldId id="2749" r:id="rId24"/>
    <p:sldId id="2750" r:id="rId25"/>
    <p:sldId id="2439" r:id="rId26"/>
    <p:sldId id="2748" r:id="rId27"/>
    <p:sldId id="2527" r:id="rId28"/>
    <p:sldId id="2570" r:id="rId29"/>
    <p:sldId id="2567" r:id="rId30"/>
    <p:sldId id="2751" r:id="rId31"/>
    <p:sldId id="2170" r:id="rId32"/>
    <p:sldId id="2658" r:id="rId33"/>
    <p:sldId id="2369" r:id="rId34"/>
    <p:sldId id="2541" r:id="rId35"/>
  </p:sldIdLst>
  <p:sldSz cx="9144000" cy="6858000" type="screen4x3"/>
  <p:notesSz cx="7086600" cy="94297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848"/>
  </p:normalViewPr>
  <p:slideViewPr>
    <p:cSldViewPr>
      <p:cViewPr varScale="1">
        <p:scale>
          <a:sx n="108" d="100"/>
          <a:sy n="108" d="100"/>
        </p:scale>
        <p:origin x="17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2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33CFA49-B3C0-E0C6-8B3A-B048264F969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479925"/>
            <a:ext cx="5197475" cy="424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92" tIns="45877" rIns="93392" bIns="458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4CB0806-3056-F7DD-7C7C-E8F5CDD7F3C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3800" y="714375"/>
            <a:ext cx="4699000" cy="35226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42E25DBE-A70E-59CD-F58E-F59D4D3832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14375"/>
            <a:ext cx="4695825" cy="3522663"/>
          </a:xfrm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B24A58C0-E23A-DA42-97BB-E888516D3D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CD4C5-6173-8671-6A77-5DDCAC814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FE003-BD84-7537-7AD0-87AF5BD2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Kari Dunn Buron www.5pointscale.com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6FE76-E2DE-1935-2C4D-7EC80E921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E451E-E9D3-7747-B31F-BFF9A8DB55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7068336"/>
      </p:ext>
    </p:extLst>
  </p:cSld>
  <p:clrMapOvr>
    <a:masterClrMapping/>
  </p:clrMapOvr>
  <p:transition spd="med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6F90A-BD2C-AAE3-54DC-B6CEE0516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27AA7-D1E4-A6B3-B6EC-318AE5A96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Kari Dunn Buron www.5pointscale.com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89E42-288A-41DB-E9D0-727305B32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A77F1-06ED-0E44-8BB0-9DA0271A09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5869504"/>
      </p:ext>
    </p:extLst>
  </p:cSld>
  <p:clrMapOvr>
    <a:masterClrMapping/>
  </p:clrMapOvr>
  <p:transition spd="med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E35BF-9903-5736-1F88-A31117297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F4A60-F53E-0B59-7893-F3993103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Kari Dunn Buron www.5pointscale.com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F4A37-F573-147F-F3B8-6A3A8D8F7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D9721-2BF5-DB49-960F-0C0A3C7E4B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506432"/>
      </p:ext>
    </p:extLst>
  </p:cSld>
  <p:clrMapOvr>
    <a:masterClrMapping/>
  </p:clrMapOvr>
  <p:transition spd="med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6D710-D924-96BE-BC82-DFC50C270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48DCE-FCB8-F6CD-BBE4-C85CD9348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Kari Dunn Buron www.5pointscale.com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A9F78-0A8D-7C25-A5E8-7566FF5DC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415E9-7043-8948-A348-3810394B15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1124545"/>
      </p:ext>
    </p:extLst>
  </p:cSld>
  <p:clrMapOvr>
    <a:masterClrMapping/>
  </p:clrMapOvr>
  <p:transition spd="med"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1BA27-C938-125D-634E-607717E7B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D7C80-D291-6B1D-A1DF-FD4C4CAB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Kari Dunn Buron www.5pointscale.com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D1B69-A3D0-C05C-B878-FA5DFB618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76BD7-F7EE-F348-A596-A87F422AFD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271880"/>
      </p:ext>
    </p:extLst>
  </p:cSld>
  <p:clrMapOvr>
    <a:masterClrMapping/>
  </p:clrMapOvr>
  <p:transition spd="med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303A83E-86CC-696B-0DD2-8C1A472C7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B871AF9-BD8F-C4D2-926D-49111F3EE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Kari Dunn Buron www.5pointscale.com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82381A-676F-B79F-580A-8333B87F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F3152-E3B3-DA4B-B311-A00418DB34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0312874"/>
      </p:ext>
    </p:extLst>
  </p:cSld>
  <p:clrMapOvr>
    <a:masterClrMapping/>
  </p:clrMapOvr>
  <p:transition spd="med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2EB44D4-EDC6-6670-B504-78D68A056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B14EDEB-BAF5-1708-B2BA-AEAC12F99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Kari Dunn Buron www.5pointscale.com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D222D0-F95B-52DC-3681-8EB8A79A5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D4A8E-A5D9-E249-BD71-B110F08624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286988"/>
      </p:ext>
    </p:extLst>
  </p:cSld>
  <p:clrMapOvr>
    <a:masterClrMapping/>
  </p:clrMapOvr>
  <p:transition spd="med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C9273B5-8EB4-6A22-C4F1-34F548CD4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9B9EC07-8D68-6626-AD98-D07FF6F45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Kari Dunn Buron www.5pointscale.com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B13D437-C26D-FEDD-B78A-B541BD09F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8FD93-49C0-C548-8F86-B6C9148CC2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480595"/>
      </p:ext>
    </p:extLst>
  </p:cSld>
  <p:clrMapOvr>
    <a:masterClrMapping/>
  </p:clrMapOvr>
  <p:transition spd="med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24F6E2F-83A2-639A-6362-AC8EAF2C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59B061C-DC82-A68E-D596-849D302EE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Kari Dunn Buron www.5pointscale.com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CFA2E26-79AB-116E-06E4-FC314AAC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42BB6-B059-A04E-A0CA-DCBD0C66FC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1284345"/>
      </p:ext>
    </p:extLst>
  </p:cSld>
  <p:clrMapOvr>
    <a:masterClrMapping/>
  </p:clrMapOvr>
  <p:transition spd="med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6C2F389-AA11-7134-8FB6-A100B7A00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3064E-9110-DDBF-A034-1B725CBB2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Kari Dunn Buron www.5pointscale.com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224FE3-5DF6-8F7D-A242-57DF18D67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D7677-9B10-6E4F-BAF1-40D4E72E45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084313"/>
      </p:ext>
    </p:extLst>
  </p:cSld>
  <p:clrMapOvr>
    <a:masterClrMapping/>
  </p:clrMapOvr>
  <p:transition spd="med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7BA78F-D60E-40C1-537C-77C0BDC92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2F0CDF-9AA1-97CE-9CDA-8BA307CF0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Kari Dunn Buron www.5pointscale.com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04BE21-8D9E-EA1F-48E2-611EE1467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785F0-BE27-7748-B4B4-3894A54CDD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2982049"/>
      </p:ext>
    </p:extLst>
  </p:cSld>
  <p:clrMapOvr>
    <a:masterClrMapping/>
  </p:clrMapOvr>
  <p:transition spd="med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Placeholder 1">
            <a:extLst>
              <a:ext uri="{FF2B5EF4-FFF2-40B4-BE49-F238E27FC236}">
                <a16:creationId xmlns:a16="http://schemas.microsoft.com/office/drawing/2014/main" id="{FD1A4924-8C03-F9BD-8843-CCD00BE247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CC78B-F3C8-B7A5-587B-733868F3C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5570C-18DB-A272-9365-B64757E87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B803-66BD-0C39-509B-7537B16C81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Kari Dunn Buron www.5pointscale.com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E7FB0-DDFE-2ED7-150C-DB73675D1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68DBD7A-8185-7745-AAC6-DD0FCC1C3A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07" r:id="rId1"/>
    <p:sldLayoutId id="2147485808" r:id="rId2"/>
    <p:sldLayoutId id="2147485809" r:id="rId3"/>
    <p:sldLayoutId id="2147485810" r:id="rId4"/>
    <p:sldLayoutId id="2147485811" r:id="rId5"/>
    <p:sldLayoutId id="2147485812" r:id="rId6"/>
    <p:sldLayoutId id="2147485813" r:id="rId7"/>
    <p:sldLayoutId id="2147485814" r:id="rId8"/>
    <p:sldLayoutId id="2147485815" r:id="rId9"/>
    <p:sldLayoutId id="2147485816" r:id="rId10"/>
    <p:sldLayoutId id="2147485817" r:id="rId11"/>
  </p:sldLayoutIdLst>
  <p:transition spd="med">
    <p:cover dir="r"/>
  </p:transition>
  <p:hf sldNum="0" hdr="0" dt="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25DB79-5848-3D56-F3B0-A6C39D037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  <p:pic>
        <p:nvPicPr>
          <p:cNvPr id="3074" name="Picture 3">
            <a:extLst>
              <a:ext uri="{FF2B5EF4-FFF2-40B4-BE49-F238E27FC236}">
                <a16:creationId xmlns:a16="http://schemas.microsoft.com/office/drawing/2014/main" id="{90B49CF3-C21C-A8CA-1988-4128E8C55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36525"/>
            <a:ext cx="2551113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1722754E-8B84-1C00-E29E-FA9F27B31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2486025"/>
            <a:ext cx="2754312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B03C036-2D3A-2019-1747-F83A7D329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751263"/>
            <a:ext cx="22034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>
            <a:extLst>
              <a:ext uri="{FF2B5EF4-FFF2-40B4-BE49-F238E27FC236}">
                <a16:creationId xmlns:a16="http://schemas.microsoft.com/office/drawing/2014/main" id="{2E06C9FB-1F44-E672-F695-92D25457A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5" y="173038"/>
            <a:ext cx="2555875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2">
            <a:extLst>
              <a:ext uri="{FF2B5EF4-FFF2-40B4-BE49-F238E27FC236}">
                <a16:creationId xmlns:a16="http://schemas.microsoft.com/office/drawing/2014/main" id="{DBD528EC-30BF-C0F4-70D5-ECAD1B11C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8" y="628650"/>
            <a:ext cx="29448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/>
              <a:t>Kari Dunn Buron</a:t>
            </a:r>
          </a:p>
          <a:p>
            <a:pPr eaLnBrk="1" hangingPunct="1"/>
            <a:r>
              <a:rPr lang="en-US" altLang="en-US" sz="2400"/>
              <a:t>www.5pointscale.com</a:t>
            </a:r>
          </a:p>
        </p:txBody>
      </p:sp>
      <p:sp>
        <p:nvSpPr>
          <p:cNvPr id="3079" name="TextBox 3">
            <a:extLst>
              <a:ext uri="{FF2B5EF4-FFF2-40B4-BE49-F238E27FC236}">
                <a16:creationId xmlns:a16="http://schemas.microsoft.com/office/drawing/2014/main" id="{095FF192-12C7-383F-6F01-7A7D33852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800" y="4392613"/>
            <a:ext cx="2389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5 Point Scale Publishing</a:t>
            </a:r>
          </a:p>
        </p:txBody>
      </p:sp>
    </p:spTree>
  </p:cSld>
  <p:clrMapOvr>
    <a:masterClrMapping/>
  </p:clrMapOvr>
  <p:transition spd="med">
    <p:cover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3">
            <a:extLst>
              <a:ext uri="{FF2B5EF4-FFF2-40B4-BE49-F238E27FC236}">
                <a16:creationId xmlns:a16="http://schemas.microsoft.com/office/drawing/2014/main" id="{0BB1E8FF-2E7D-20B4-E07E-245101971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86000"/>
            <a:ext cx="7886700" cy="1325563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5400" dirty="0">
                <a:ea typeface="ＭＳ Ｐゴシック" panose="020B0600070205080204" pitchFamily="34" charset="-128"/>
              </a:rPr>
              <a:t>The Incredible 5-Point Scale is a </a:t>
            </a:r>
            <a:r>
              <a:rPr lang="en-US" altLang="en-US" sz="5400" b="1" i="1" dirty="0">
                <a:ea typeface="ＭＳ Ｐゴシック" panose="020B0600070205080204" pitchFamily="34" charset="-128"/>
              </a:rPr>
              <a:t>Teaching</a:t>
            </a:r>
            <a:r>
              <a:rPr lang="en-US" altLang="en-US" sz="5400" b="1" dirty="0">
                <a:ea typeface="ＭＳ Ｐゴシック" panose="020B0600070205080204" pitchFamily="34" charset="-128"/>
              </a:rPr>
              <a:t> System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DD67E8-EA05-AC05-589E-B5026B975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</p:spTree>
  </p:cSld>
  <p:clrMapOvr>
    <a:masterClrMapping/>
  </p:clrMapOvr>
  <p:transition spd="med">
    <p:cover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EC806EBC-E942-43A5-14F4-02F9252C5B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3388" y="3810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School-wide movement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98037-421C-0626-7554-9C483162A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600200"/>
            <a:ext cx="8229600" cy="43894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/>
              <a:t>5 = Running:  fast; outside; on the field</a:t>
            </a:r>
          </a:p>
          <a:p>
            <a:pPr fontAlgn="auto">
              <a:spcAft>
                <a:spcPts val="0"/>
              </a:spcAft>
              <a:defRPr/>
            </a:pPr>
            <a:endParaRPr lang="en-US" sz="3200" dirty="0"/>
          </a:p>
          <a:p>
            <a:pPr fontAlgn="auto">
              <a:spcAft>
                <a:spcPts val="0"/>
              </a:spcAft>
              <a:defRPr/>
            </a:pPr>
            <a:r>
              <a:rPr lang="en-US" sz="3200" dirty="0"/>
              <a:t>4 = Fast walking: if you are late; caution!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200" dirty="0"/>
              <a:t>3 = Walking:  This is OK in the hallway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200" dirty="0"/>
              <a:t>2 = Slow walking:  OK but watch the time</a:t>
            </a:r>
          </a:p>
          <a:p>
            <a:pPr marL="0" indent="0" fontAlgn="auto">
              <a:spcAft>
                <a:spcPts val="0"/>
              </a:spcAft>
              <a:buFont typeface="Wingdings 2" pitchFamily="2" charset="2"/>
              <a:buNone/>
              <a:defRPr/>
            </a:pPr>
            <a:endParaRPr lang="en-US" sz="3200" dirty="0"/>
          </a:p>
          <a:p>
            <a:pPr fontAlgn="auto">
              <a:spcAft>
                <a:spcPts val="0"/>
              </a:spcAft>
              <a:defRPr/>
            </a:pPr>
            <a:r>
              <a:rPr lang="en-US" sz="3200" dirty="0"/>
              <a:t>1 = No moving at all:  good for classroom work time. Sitting in the lunchroom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55DE56-3906-C77E-399D-21B3A8A0D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</p:spTree>
  </p:cSld>
  <p:clrMapOvr>
    <a:masterClrMapping/>
  </p:clrMapOvr>
  <p:transition spd="med">
    <p:cover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C4006-EB21-5863-13C8-E468C33FB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143000"/>
            <a:ext cx="8229600" cy="43894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i="1" dirty="0"/>
              <a:t>Problem Scale example</a:t>
            </a:r>
            <a:r>
              <a:rPr lang="en-US" sz="2800" dirty="0"/>
              <a:t>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800" dirty="0"/>
              <a:t>5 = Horrible problem!!! </a:t>
            </a:r>
          </a:p>
          <a:p>
            <a:pPr marL="393700" lvl="1" indent="0" fontAlgn="auto">
              <a:spcAft>
                <a:spcPts val="0"/>
              </a:spcAft>
              <a:buFont typeface="Wingdings 2" pitchFamily="2" charset="2"/>
              <a:buNone/>
              <a:defRPr/>
            </a:pPr>
            <a:r>
              <a:rPr lang="en-US" sz="2800" dirty="0"/>
              <a:t>         (emergency)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800" dirty="0"/>
              <a:t>4 = Serious problem! </a:t>
            </a:r>
          </a:p>
          <a:p>
            <a:pPr marL="393700" lvl="1" indent="0" fontAlgn="auto">
              <a:spcAft>
                <a:spcPts val="0"/>
              </a:spcAft>
              <a:buFont typeface="Wingdings 2" pitchFamily="2" charset="2"/>
              <a:buNone/>
              <a:defRPr/>
            </a:pPr>
            <a:r>
              <a:rPr lang="en-US" sz="2800" dirty="0"/>
              <a:t>         (I definitely need help)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800" dirty="0"/>
              <a:t>3 = Difficult problem </a:t>
            </a:r>
          </a:p>
          <a:p>
            <a:pPr marL="393700" lvl="1" indent="0" fontAlgn="auto">
              <a:spcAft>
                <a:spcPts val="0"/>
              </a:spcAft>
              <a:buFont typeface="Wingdings 2" pitchFamily="2" charset="2"/>
              <a:buNone/>
              <a:defRPr/>
            </a:pPr>
            <a:r>
              <a:rPr lang="en-US" sz="2800" dirty="0"/>
              <a:t>         (I might need help)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800" dirty="0"/>
              <a:t>2 = Unfortunate problem… </a:t>
            </a:r>
          </a:p>
          <a:p>
            <a:pPr marL="393700" lvl="1" indent="0" fontAlgn="auto">
              <a:spcAft>
                <a:spcPts val="0"/>
              </a:spcAft>
              <a:buFont typeface="Wingdings 2" pitchFamily="2" charset="2"/>
              <a:buNone/>
              <a:defRPr/>
            </a:pPr>
            <a:r>
              <a:rPr lang="en-US" sz="2800" dirty="0"/>
              <a:t>         (this might take some time)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800" dirty="0"/>
              <a:t>1 = No problem </a:t>
            </a:r>
            <a:r>
              <a:rPr lang="en-US" sz="2800" dirty="0">
                <a:sym typeface="Wingdings" pitchFamily="2" charset="2"/>
              </a:rPr>
              <a:t></a:t>
            </a:r>
            <a:endParaRPr lang="en-US" sz="2800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561341-9EE1-46BC-048B-D0582F501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</p:spTree>
  </p:cSld>
  <p:clrMapOvr>
    <a:masterClrMapping/>
  </p:clrMapOvr>
  <p:transition spd="med">
    <p:cover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4">
            <a:extLst>
              <a:ext uri="{FF2B5EF4-FFF2-40B4-BE49-F238E27FC236}">
                <a16:creationId xmlns:a16="http://schemas.microsoft.com/office/drawing/2014/main" id="{543FA082-7C84-55F3-0664-FAE87E1DA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"/>
            <a:ext cx="4910138" cy="63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cover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A2878A5C-5990-407C-4879-AE43571586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Emotion Regulation</a:t>
            </a:r>
          </a:p>
        </p:txBody>
      </p:sp>
      <p:sp>
        <p:nvSpPr>
          <p:cNvPr id="47106" name="Content Placeholder 3">
            <a:extLst>
              <a:ext uri="{FF2B5EF4-FFF2-40B4-BE49-F238E27FC236}">
                <a16:creationId xmlns:a16="http://schemas.microsoft.com/office/drawing/2014/main" id="{4C6D3653-621D-D8B0-876B-54285647AF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28600" y="1555750"/>
            <a:ext cx="8229600" cy="438943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The ability to control the outcome of ones’ emotions</a:t>
            </a:r>
          </a:p>
          <a:p>
            <a:r>
              <a:rPr lang="en-US" altLang="en-US" sz="3600">
                <a:ea typeface="ＭＳ Ｐゴシック" panose="020B0600070205080204" pitchFamily="34" charset="-128"/>
              </a:rPr>
              <a:t>To keep the level of emotions, both positive and negative, in check in order to achieve a goal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185CA5-86E6-52FF-FE49-C32B819EE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  <p:pic>
        <p:nvPicPr>
          <p:cNvPr id="47108" name="Picture 3">
            <a:extLst>
              <a:ext uri="{FF2B5EF4-FFF2-40B4-BE49-F238E27FC236}">
                <a16:creationId xmlns:a16="http://schemas.microsoft.com/office/drawing/2014/main" id="{2E921650-D0F7-01F8-975A-3D04E57F3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14800"/>
            <a:ext cx="3962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0B2D8-D8A5-FC9C-9842-47B048697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133600"/>
            <a:ext cx="83058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/>
              <a:t>Poor emotion regulation may be inherent in autism and may provide the simplest conceptualization for the many associated socioemotional and behavioral problems.</a:t>
            </a:r>
            <a:br>
              <a:rPr lang="en-US" sz="4400" dirty="0"/>
            </a:br>
            <a:br>
              <a:rPr lang="en-US" dirty="0"/>
            </a:br>
            <a:r>
              <a:rPr lang="en-US" dirty="0" err="1"/>
              <a:t>Mazefsky</a:t>
            </a:r>
            <a:r>
              <a:rPr lang="en-US" dirty="0"/>
              <a:t> et al.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FD03B-5486-7D87-5E5C-4EFBDDDBB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</p:spTree>
  </p:cSld>
  <p:clrMapOvr>
    <a:masterClrMapping/>
  </p:clrMapOvr>
  <p:transition spd="med">
    <p:cover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1DDC1C-4611-B112-4EB4-E8C6F4E85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When Anxiety and Worries enter the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DEDC16-F31D-7B10-F486-185D08B34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i="1" dirty="0"/>
              <a:t>Anxiety Is the most contagious of all human emotions</a:t>
            </a:r>
          </a:p>
          <a:p>
            <a:r>
              <a:rPr lang="en-US" sz="2800" i="1" dirty="0"/>
              <a:t>Behavior is personal</a:t>
            </a:r>
          </a:p>
          <a:p>
            <a:r>
              <a:rPr lang="en-US" sz="2800" i="1" dirty="0"/>
              <a:t>Educational teams need an objective, highly systemized plan for addressing upsetting behavior</a:t>
            </a:r>
          </a:p>
          <a:p>
            <a:r>
              <a:rPr lang="en-US" sz="2800" i="1" dirty="0"/>
              <a:t>The anxiety curve can be used to develop such a plan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0B7483-8983-F0CB-92B6-3A7C93237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</p:spTree>
    <p:extLst>
      <p:ext uri="{BB962C8B-B14F-4D97-AF65-F5344CB8AC3E}">
        <p14:creationId xmlns:p14="http://schemas.microsoft.com/office/powerpoint/2010/main" val="1763208584"/>
      </p:ext>
    </p:extLst>
  </p:cSld>
  <p:clrMapOvr>
    <a:masterClrMapping/>
  </p:clrMapOvr>
  <p:transition spd="med">
    <p:cover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B7EFD555-6519-FF61-312D-AC66B496E5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do we do with anxiety?</a:t>
            </a:r>
          </a:p>
        </p:txBody>
      </p:sp>
      <p:sp>
        <p:nvSpPr>
          <p:cNvPr id="55298" name="Content Placeholder 3">
            <a:extLst>
              <a:ext uri="{FF2B5EF4-FFF2-40B4-BE49-F238E27FC236}">
                <a16:creationId xmlns:a16="http://schemas.microsoft.com/office/drawing/2014/main" id="{F5244200-D834-919B-1F0F-3D192BDF67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Recognize it.</a:t>
            </a:r>
          </a:p>
          <a:p>
            <a:r>
              <a:rPr lang="en-US" altLang="en-US" sz="3200">
                <a:ea typeface="ＭＳ Ｐゴシック" panose="020B0600070205080204" pitchFamily="34" charset="-128"/>
              </a:rPr>
              <a:t>Know that it is contagious.</a:t>
            </a:r>
          </a:p>
          <a:p>
            <a:r>
              <a:rPr lang="en-US" altLang="en-US" sz="3200">
                <a:ea typeface="ＭＳ Ｐゴシック" panose="020B0600070205080204" pitchFamily="34" charset="-128"/>
              </a:rPr>
              <a:t>Know that learning does not happen when you are in a state of high anxiety.</a:t>
            </a:r>
          </a:p>
          <a:p>
            <a:r>
              <a:rPr lang="en-US" altLang="en-US" sz="3200">
                <a:ea typeface="ＭＳ Ｐゴシック" panose="020B0600070205080204" pitchFamily="34" charset="-128"/>
              </a:rPr>
              <a:t>Know that it is physically harmful to experience chronic anxiety.</a:t>
            </a:r>
          </a:p>
          <a:p>
            <a:r>
              <a:rPr lang="en-US" altLang="en-US" sz="3200">
                <a:ea typeface="ＭＳ Ｐゴシック" panose="020B0600070205080204" pitchFamily="34" charset="-128"/>
              </a:rPr>
              <a:t>Do something about it.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3C5406-712F-ABF2-ECC4-C002083A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cover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70B3C-9F51-D7CA-A0A0-D158174A0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A51C4-1BC3-44C6-3402-EC88EEDF6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35EC1-E507-7A20-2AFB-9418B7F64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D2FAE9-7094-7B15-BED0-EC270A0B1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5907"/>
            <a:ext cx="5099050" cy="597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729017"/>
      </p:ext>
    </p:extLst>
  </p:cSld>
  <p:clrMapOvr>
    <a:masterClrMapping/>
  </p:clrMapOvr>
  <p:transition spd="med">
    <p:cover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CEA57AA3-15D7-2DB2-1C0C-77A33D740F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438400"/>
            <a:ext cx="8305800" cy="1143000"/>
          </a:xfrm>
        </p:spPr>
        <p:txBody>
          <a:bodyPr/>
          <a:lstStyle/>
          <a:p>
            <a:r>
              <a:rPr lang="en-US" altLang="en-US" sz="3600"/>
              <a:t>“Under stress the brain favors rigid habit memory over more flexible cognitive memory.”</a:t>
            </a:r>
            <a:br>
              <a:rPr lang="en-US" altLang="en-US" sz="3600"/>
            </a:br>
            <a:br>
              <a:rPr lang="en-US" altLang="en-US" sz="3600"/>
            </a:br>
            <a:r>
              <a:rPr lang="en-US" altLang="en-US" sz="3600"/>
              <a:t>Dr. Margaret Schmidt, Biologist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5866A-65BB-8C0B-B4FE-43C0ABA1A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</p:spTree>
  </p:cSld>
  <p:clrMapOvr>
    <a:masterClrMapping/>
  </p:clrMapOvr>
  <p:transition spd="med">
    <p:cover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FD0AA7-1408-0971-034B-0D4B57653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The Incredible 5-Point Scale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06DFF5-0C13-3BB7-DE38-186CDA359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 visual system used to teach social and emotional concepts</a:t>
            </a:r>
          </a:p>
          <a:p>
            <a:r>
              <a:rPr lang="en-US" sz="3200" dirty="0"/>
              <a:t>Addresses Social Cognition and Emotional Regulation</a:t>
            </a:r>
          </a:p>
          <a:p>
            <a:r>
              <a:rPr lang="en-US" sz="3200" dirty="0"/>
              <a:t>Is not a “level” system</a:t>
            </a:r>
          </a:p>
          <a:p>
            <a:r>
              <a:rPr lang="en-US" sz="3200" dirty="0"/>
              <a:t>The scale is a highly structured “teaching” method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3CC9F8-9171-5C09-DBC8-D245DB95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</p:spTree>
    <p:extLst>
      <p:ext uri="{BB962C8B-B14F-4D97-AF65-F5344CB8AC3E}">
        <p14:creationId xmlns:p14="http://schemas.microsoft.com/office/powerpoint/2010/main" val="1502156819"/>
      </p:ext>
    </p:extLst>
  </p:cSld>
  <p:clrMapOvr>
    <a:masterClrMapping/>
  </p:clrMapOvr>
  <p:transition spd="med">
    <p:cover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1197387E-833B-3A44-779E-6CE248017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9875"/>
            <a:ext cx="1841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110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40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58370" name="Picture 3">
            <a:extLst>
              <a:ext uri="{FF2B5EF4-FFF2-40B4-BE49-F238E27FC236}">
                <a16:creationId xmlns:a16="http://schemas.microsoft.com/office/drawing/2014/main" id="{D154F620-860D-B176-5E22-9151BBF85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550863"/>
            <a:ext cx="2898775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4">
            <a:extLst>
              <a:ext uri="{FF2B5EF4-FFF2-40B4-BE49-F238E27FC236}">
                <a16:creationId xmlns:a16="http://schemas.microsoft.com/office/drawing/2014/main" id="{457B0D09-FC72-8EE8-1EFF-63BD08BA4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4338" y="6383338"/>
            <a:ext cx="23796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1200">
                <a:latin typeface="Times New Roman" panose="02020603050405020304" pitchFamily="18" charset="0"/>
                <a:ea typeface="PMingLiU" panose="02020500000000000000" pitchFamily="18" charset="-120"/>
              </a:rPr>
              <a:t>Buron, Manns, Schultz and Thomas</a:t>
            </a:r>
            <a:endParaRPr lang="en-US" altLang="en-US" sz="2400">
              <a:latin typeface="Times" pitchFamily="2" charset="0"/>
              <a:ea typeface="PMingLiU" panose="02020500000000000000" pitchFamily="18" charset="-120"/>
            </a:endParaRPr>
          </a:p>
        </p:txBody>
      </p:sp>
      <p:sp>
        <p:nvSpPr>
          <p:cNvPr id="58372" name="TextBox 2">
            <a:extLst>
              <a:ext uri="{FF2B5EF4-FFF2-40B4-BE49-F238E27FC236}">
                <a16:creationId xmlns:a16="http://schemas.microsoft.com/office/drawing/2014/main" id="{A623689E-17CD-3843-463E-BB23C3CDA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965700"/>
            <a:ext cx="7620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Arial" panose="020B0604020202020204" pitchFamily="34" charset="0"/>
                <a:ea typeface="ＭＳ Ｐゴシック" panose="020B0600070205080204" pitchFamily="34" charset="-128"/>
              </a:rPr>
              <a:t>Habit memory – repetitive and over-</a:t>
            </a:r>
          </a:p>
          <a:p>
            <a:pPr eaLnBrk="1" hangingPunct="1"/>
            <a:r>
              <a:rPr lang="en-US" altLang="en-US" sz="3200" b="1">
                <a:latin typeface="Arial" panose="020B0604020202020204" pitchFamily="34" charset="0"/>
                <a:ea typeface="ＭＳ Ｐゴシック" panose="020B0600070205080204" pitchFamily="34" charset="-128"/>
              </a:rPr>
              <a:t>learned</a:t>
            </a:r>
          </a:p>
        </p:txBody>
      </p:sp>
      <p:sp>
        <p:nvSpPr>
          <p:cNvPr id="58373" name="Rectangle 1">
            <a:extLst>
              <a:ext uri="{FF2B5EF4-FFF2-40B4-BE49-F238E27FC236}">
                <a16:creationId xmlns:a16="http://schemas.microsoft.com/office/drawing/2014/main" id="{6F912754-ADF8-AF1F-BF35-0FAC9C62D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338" y="746125"/>
            <a:ext cx="4572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 i="1">
                <a:latin typeface="Arial" panose="020B0604020202020204" pitchFamily="34" charset="0"/>
                <a:ea typeface="ＭＳ Ｐゴシック" panose="020B0600070205080204" pitchFamily="34" charset="-128"/>
              </a:rPr>
              <a:t>What is “habit memory”?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DF83B9-369B-3807-9745-FFD85ADBD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</p:spTree>
  </p:cSld>
  <p:clrMapOvr>
    <a:masterClrMapping/>
  </p:clrMapOvr>
  <p:transition spd="med">
    <p:cover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DB5B3F1A-4EEC-5D67-C6F4-7E68298A5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8" y="106680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200" b="1" dirty="0">
                <a:ea typeface="ＭＳ Ｐゴシック" panose="020B0600070205080204" pitchFamily="34" charset="-128"/>
              </a:rPr>
              <a:t>Anxiety’s affect on the body – Help your student to recognize their own symptoms of stress and fear</a:t>
            </a:r>
          </a:p>
        </p:txBody>
      </p:sp>
      <p:sp>
        <p:nvSpPr>
          <p:cNvPr id="59394" name="Rectangle 4">
            <a:extLst>
              <a:ext uri="{FF2B5EF4-FFF2-40B4-BE49-F238E27FC236}">
                <a16:creationId xmlns:a16="http://schemas.microsoft.com/office/drawing/2014/main" id="{B683EF27-D340-094E-C0D1-3F52B101606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381000" y="2468563"/>
            <a:ext cx="4038600" cy="438943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Breathing fast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Butterflies in tummy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Tense muscles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Dizzy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Need to pee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Crying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Sweating  </a:t>
            </a:r>
          </a:p>
          <a:p>
            <a:endParaRPr lang="en-US" altLang="en-US" sz="2800">
              <a:ea typeface="ＭＳ Ｐゴシック" panose="020B0600070205080204" pitchFamily="34" charset="-128"/>
            </a:endParaRPr>
          </a:p>
        </p:txBody>
      </p:sp>
      <p:sp>
        <p:nvSpPr>
          <p:cNvPr id="59395" name="Rectangle 5">
            <a:extLst>
              <a:ext uri="{FF2B5EF4-FFF2-40B4-BE49-F238E27FC236}">
                <a16:creationId xmlns:a16="http://schemas.microsoft.com/office/drawing/2014/main" id="{0EFC3D74-D7A9-381B-C486-35A2B99F24E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4648200" y="2468563"/>
            <a:ext cx="4038600" cy="438943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Stomachache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Shaky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Headache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Hot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Fidgetiness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Heart Rate up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Blushing/flushing</a:t>
            </a:r>
          </a:p>
        </p:txBody>
      </p:sp>
    </p:spTree>
  </p:cSld>
  <p:clrMapOvr>
    <a:masterClrMapping/>
  </p:clrMapOvr>
  <p:transition spd="med">
    <p:cover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82814D-C11D-E10C-186C-E81E4FD89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438400"/>
            <a:ext cx="83058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/>
              <a:t>“The brain changes in response to patterned, repetitive experiences: the more you repeat something, the more engrained it becomes”.</a:t>
            </a:r>
            <a:br>
              <a:rPr lang="en-US" sz="4400" dirty="0"/>
            </a:br>
            <a:br>
              <a:rPr lang="en-US" sz="4400" dirty="0"/>
            </a:br>
            <a:r>
              <a:rPr lang="en-US" dirty="0"/>
              <a:t>Dr. Bruce Perry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5C8B31-2A96-569F-4166-F484B25BA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</p:spTree>
  </p:cSld>
  <p:clrMapOvr>
    <a:masterClrMapping/>
  </p:clrMapOvr>
  <p:transition spd="med">
    <p:cover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CC9CD-25DE-C743-C979-03B5A0FC3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48279-24E9-C196-B85E-B231D6C3C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AFD55E8-7E42-BEE0-BCBC-D7D8C3956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69190"/>
            <a:ext cx="4800600" cy="619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054203"/>
      </p:ext>
    </p:extLst>
  </p:cSld>
  <p:clrMapOvr>
    <a:masterClrMapping/>
  </p:clrMapOvr>
  <p:transition spd="med">
    <p:cover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41D430-F107-B87D-7D27-45F25C77E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CCD058-CE4D-0965-27DA-BCDDF5DD6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pocket activity with examples of situations and environments for the student to rate on a 5-point scale</a:t>
            </a:r>
          </a:p>
          <a:p>
            <a:r>
              <a:rPr lang="en-US" sz="2400" dirty="0"/>
              <a:t>An interactive activity used to problem solve</a:t>
            </a:r>
          </a:p>
          <a:p>
            <a:r>
              <a:rPr lang="en-US" sz="2400" dirty="0"/>
              <a:t>Introduced first with a variety of situations and environments you know are really pleasant for the person or really unpleasant (1’s and 5’s)</a:t>
            </a:r>
          </a:p>
          <a:p>
            <a:r>
              <a:rPr lang="en-US" sz="2400" dirty="0"/>
              <a:t>You are getting input regarding the student’s perspective</a:t>
            </a:r>
          </a:p>
          <a:p>
            <a:r>
              <a:rPr lang="en-US" sz="2400" dirty="0"/>
              <a:t>If a student rates a situation or environment at a 4 or 5…it could mean that person needs more support during those times (recess, teasing, cafeteria, assemblies)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5D464A-4471-1F14-C6D5-65BF53EA5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</p:spTree>
    <p:extLst>
      <p:ext uri="{BB962C8B-B14F-4D97-AF65-F5344CB8AC3E}">
        <p14:creationId xmlns:p14="http://schemas.microsoft.com/office/powerpoint/2010/main" val="2024484782"/>
      </p:ext>
    </p:extLst>
  </p:cSld>
  <p:clrMapOvr>
    <a:masterClrMapping/>
  </p:clrMapOvr>
  <p:transition spd="med">
    <p:cover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1DA18131-ADB9-4A36-B461-B6A8BD6D3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1913"/>
            <a:ext cx="5486400" cy="679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818DB8-C291-A515-5BB1-AAC409C86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</p:spTree>
  </p:cSld>
  <p:clrMapOvr>
    <a:masterClrMapping/>
  </p:clrMapOvr>
  <p:transition spd="med">
    <p:cover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FACC5-7374-B480-E642-94A5CFF06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EAFF2-2CE1-8390-179D-E6EEF75D9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E81704-7E77-7007-B907-CBAF033F4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5125"/>
            <a:ext cx="4557712" cy="59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996961"/>
      </p:ext>
    </p:extLst>
  </p:cSld>
  <p:clrMapOvr>
    <a:masterClrMapping/>
  </p:clrMapOvr>
  <p:transition spd="med">
    <p:cover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2">
            <a:extLst>
              <a:ext uri="{FF2B5EF4-FFF2-40B4-BE49-F238E27FC236}">
                <a16:creationId xmlns:a16="http://schemas.microsoft.com/office/drawing/2014/main" id="{FFAA1E55-B106-8A55-9494-26875E0139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>
                <a:ea typeface="ＭＳ Ｐゴシック" panose="020B0600070205080204" pitchFamily="34" charset="-128"/>
              </a:rPr>
              <a:t>A 5 is Against the Law!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32C48F-58FF-6B0F-1571-86A92ABB9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3050" lvl="8" indent="-273050" eaLnBrk="0" fontAlgn="base" hangingPunct="0">
              <a:spcAft>
                <a:spcPct val="0"/>
              </a:spcAft>
              <a:buClr>
                <a:srgbClr val="FFFF00"/>
              </a:buClr>
              <a:buSzPct val="95000"/>
              <a:buFont typeface="Wingdings 2" charset="0"/>
              <a:buChar char=""/>
              <a:defRPr/>
            </a:pPr>
            <a:r>
              <a:rPr lang="en-US" sz="3600" dirty="0"/>
              <a:t>Information about confusing topics that have caused problems for other teenagers and young adults.</a:t>
            </a:r>
          </a:p>
          <a:p>
            <a:pPr fontAlgn="auto">
              <a:spcAft>
                <a:spcPts val="0"/>
              </a:spcAft>
              <a:defRPr/>
            </a:pPr>
            <a:endParaRPr lang="en-US" sz="3600" dirty="0"/>
          </a:p>
          <a:p>
            <a:pPr fontAlgn="auto">
              <a:spcAft>
                <a:spcPts val="0"/>
              </a:spcAft>
              <a:defRPr/>
            </a:pPr>
            <a:r>
              <a:rPr lang="en-US" sz="3600" dirty="0"/>
              <a:t>Scales and activities to reinforce the information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BDCB74-B7CC-8DF8-1FDE-2478A285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</p:spTree>
  </p:cSld>
  <p:clrMapOvr>
    <a:masterClrMapping/>
  </p:clrMapOvr>
  <p:transition spd="med">
    <p:cover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4CE7F8CF-95C8-FBE8-BED9-0FD8A87A2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Who is it written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1A2EF-BC95-1C0A-1748-D2338241A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/>
              <a:t>Teens and young adults who: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3600" dirty="0"/>
              <a:t>Have problems with personal space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3600" dirty="0"/>
              <a:t>Who try to fit in but make social mistakes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3600" dirty="0"/>
              <a:t>Who have pursued a relationship and that person accused them of harassment</a:t>
            </a:r>
          </a:p>
          <a:p>
            <a:pPr marL="393700" lvl="1" indent="0" fontAlgn="auto">
              <a:spcAft>
                <a:spcPts val="0"/>
              </a:spcAft>
              <a:buFont typeface="Wingdings 2" pitchFamily="2" charset="2"/>
              <a:buNone/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7991E8-E462-FEA2-0368-B4CEF3F08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</p:spTree>
  </p:cSld>
  <p:clrMapOvr>
    <a:masterClrMapping/>
  </p:clrMapOvr>
  <p:transition spd="med">
    <p:cover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46F05691-03E2-0B2D-3795-D7161B8BF4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How the workbook is organized</a:t>
            </a:r>
          </a:p>
        </p:txBody>
      </p:sp>
      <p:sp>
        <p:nvSpPr>
          <p:cNvPr id="74754" name="Content Placeholder 2">
            <a:extLst>
              <a:ext uri="{FF2B5EF4-FFF2-40B4-BE49-F238E27FC236}">
                <a16:creationId xmlns:a16="http://schemas.microsoft.com/office/drawing/2014/main" id="{D46284ED-FB8A-535E-92B3-8E44B2D965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What is a 5-point scale?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How can it help you?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Example of social behavior from very informal social behavior (1) to Physically hurtful or threatening behavior (5)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How behavior changes as we get older (hugging rules)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Story example – good ideas to think about – activities for a small group – an example of how to think about the topic using a scale.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89DE49-BAB8-F30C-6571-445586B89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</p:spTree>
  </p:cSld>
  <p:clrMapOvr>
    <a:masterClrMapping/>
  </p:clrMapOvr>
  <p:transition spd="med">
    <p:cover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B86F78FA-620A-E55E-0331-1BBAE4F972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23863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5-Point Scale is based on: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68B78144-D30F-2BA9-C702-2187812252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04800" y="1565275"/>
            <a:ext cx="8229600" cy="438943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Simon Baron Cohen’s Highly systemized thinking theory</a:t>
            </a: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Cognitive Behavior Therapy (CBT)</a:t>
            </a: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Cognitive reappraisal/re-think your thinks</a:t>
            </a: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Identified Emotional Regulation skills</a:t>
            </a: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Visual/Structured teaching</a:t>
            </a:r>
          </a:p>
          <a:p>
            <a:endParaRPr lang="en-US" altLang="en-US" sz="3200" dirty="0">
              <a:ea typeface="ＭＳ Ｐゴシック" panose="020B0600070205080204" pitchFamily="34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B940AB-D61C-5580-0937-C3322E31D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</p:spTree>
  </p:cSld>
  <p:clrMapOvr>
    <a:masterClrMapping/>
  </p:clrMapOvr>
  <p:transition spd="med">
    <p:cover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7C9A9-DC0F-4DD8-12EE-63DAF8EF0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Anxiety Curve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99424-6B43-33D2-201C-5FB6AE74B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Based on the 5-Point Scale</a:t>
            </a:r>
          </a:p>
          <a:p>
            <a:r>
              <a:rPr lang="en-US" sz="2400" dirty="0"/>
              <a:t>Used in educational programming</a:t>
            </a:r>
          </a:p>
          <a:p>
            <a:r>
              <a:rPr lang="en-US" sz="2400" dirty="0"/>
              <a:t>Puts the emphasis on early signs of stress</a:t>
            </a:r>
          </a:p>
          <a:p>
            <a:r>
              <a:rPr lang="en-US" sz="2400" dirty="0"/>
              <a:t>Visually illustrates the need to “redirect” attention early (at a 2 or 3)</a:t>
            </a:r>
          </a:p>
          <a:p>
            <a:r>
              <a:rPr lang="en-US" sz="2400" dirty="0"/>
              <a:t>Stresses the need for all caregivers to understand the early signs of stress in their students and themselves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6AE1FA-1DBC-C2BC-7B00-23D0EEB2A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</p:spTree>
    <p:extLst>
      <p:ext uri="{BB962C8B-B14F-4D97-AF65-F5344CB8AC3E}">
        <p14:creationId xmlns:p14="http://schemas.microsoft.com/office/powerpoint/2010/main" val="3327573778"/>
      </p:ext>
    </p:extLst>
  </p:cSld>
  <p:clrMapOvr>
    <a:masterClrMapping/>
  </p:clrMapOvr>
  <p:transition spd="med">
    <p:cover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780B14F3-57F7-6336-83EB-D7E3846180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066800"/>
            <a:ext cx="82296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Have a </a:t>
            </a:r>
            <a:r>
              <a:rPr lang="en-US" altLang="en-US" sz="3600" b="1" i="1">
                <a:ea typeface="ＭＳ Ｐゴシック" panose="020B0600070205080204" pitchFamily="34" charset="-128"/>
              </a:rPr>
              <a:t>system</a:t>
            </a:r>
            <a:r>
              <a:rPr lang="en-US" altLang="en-US" sz="3600">
                <a:ea typeface="ＭＳ Ｐゴシック" panose="020B0600070205080204" pitchFamily="34" charset="-128"/>
              </a:rPr>
              <a:t> for objectively thinking about challenging behavior:</a:t>
            </a:r>
          </a:p>
        </p:txBody>
      </p:sp>
      <p:sp>
        <p:nvSpPr>
          <p:cNvPr id="76802" name="Content Placeholder 2">
            <a:extLst>
              <a:ext uri="{FF2B5EF4-FFF2-40B4-BE49-F238E27FC236}">
                <a16:creationId xmlns:a16="http://schemas.microsoft.com/office/drawing/2014/main" id="{09ABFFA3-5ECA-E2A0-9C9A-5D807D63D9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81000" y="2514600"/>
            <a:ext cx="8229600" cy="51054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What is he doing that you wish he wasn’</a:t>
            </a:r>
            <a:r>
              <a:rPr lang="en-US" altLang="ja-JP" sz="3200">
                <a:ea typeface="ＭＳ Ｐゴシック" panose="020B0600070205080204" pitchFamily="34" charset="-128"/>
              </a:rPr>
              <a:t>t?</a:t>
            </a:r>
          </a:p>
          <a:p>
            <a:r>
              <a:rPr lang="en-US" altLang="en-US" sz="3200">
                <a:ea typeface="ＭＳ Ｐゴシック" panose="020B0600070205080204" pitchFamily="34" charset="-128"/>
              </a:rPr>
              <a:t>What would you rather he do?</a:t>
            </a:r>
          </a:p>
          <a:p>
            <a:r>
              <a:rPr lang="en-US" altLang="en-US" sz="3200">
                <a:ea typeface="ＭＳ Ｐゴシック" panose="020B0600070205080204" pitchFamily="34" charset="-128"/>
              </a:rPr>
              <a:t>What skills does he need to do that?</a:t>
            </a:r>
          </a:p>
          <a:p>
            <a:r>
              <a:rPr lang="en-US" altLang="en-US" sz="3200">
                <a:ea typeface="ＭＳ Ｐゴシック" panose="020B0600070205080204" pitchFamily="34" charset="-128"/>
              </a:rPr>
              <a:t>How can you teach those skills?</a:t>
            </a:r>
          </a:p>
          <a:p>
            <a:pPr>
              <a:buFont typeface="Wingdings 2" pitchFamily="2" charset="2"/>
              <a:buNone/>
            </a:pPr>
            <a:endParaRPr lang="en-US" altLang="en-US" sz="3200">
              <a:ea typeface="ＭＳ Ｐゴシック" panose="020B0600070205080204" pitchFamily="34" charset="-128"/>
            </a:endParaRPr>
          </a:p>
          <a:p>
            <a:pPr>
              <a:buFont typeface="Wingdings 2" pitchFamily="2" charset="2"/>
              <a:buNone/>
            </a:pPr>
            <a:r>
              <a:rPr lang="en-US" altLang="en-US" sz="3200">
                <a:ea typeface="ＭＳ Ｐゴシック" panose="020B0600070205080204" pitchFamily="34" charset="-128"/>
              </a:rPr>
              <a:t>Ross Greene</a:t>
            </a:r>
          </a:p>
          <a:p>
            <a:pPr lvl="1"/>
            <a:endParaRPr lang="en-US" altLang="en-US" sz="3000"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B5A87D-ABEC-1D22-58C6-6E256832A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</p:spTree>
  </p:cSld>
  <p:clrMapOvr>
    <a:masterClrMapping/>
  </p:clrMapOvr>
  <p:transition spd="med">
    <p:cover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>
            <a:extLst>
              <a:ext uri="{FF2B5EF4-FFF2-40B4-BE49-F238E27FC236}">
                <a16:creationId xmlns:a16="http://schemas.microsoft.com/office/drawing/2014/main" id="{1E6AFAE6-A218-B6F8-32CC-77A2CE9F0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495300"/>
            <a:ext cx="9525000" cy="7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90C015-B28F-B41E-D0B8-149446538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>
            <a:extLst>
              <a:ext uri="{FF2B5EF4-FFF2-40B4-BE49-F238E27FC236}">
                <a16:creationId xmlns:a16="http://schemas.microsoft.com/office/drawing/2014/main" id="{5A5E124D-B9BA-D8DB-F540-7411B4F34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60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4000" i="1" dirty="0">
                <a:ea typeface="ＭＳ Ｐゴシック" panose="020B0600070205080204" pitchFamily="34" charset="-128"/>
              </a:rPr>
              <a:t>Why a 5 is never worth it: </a:t>
            </a:r>
            <a:br>
              <a:rPr lang="en-US" altLang="en-US" sz="4000" i="1" dirty="0">
                <a:ea typeface="ＭＳ Ｐゴシック" panose="020B0600070205080204" pitchFamily="34" charset="-128"/>
              </a:rPr>
            </a:br>
            <a:r>
              <a:rPr lang="en-US" altLang="en-US" sz="3600" dirty="0">
                <a:ea typeface="ＭＳ Ｐゴシック" panose="020B0600070205080204" pitchFamily="34" charset="-128"/>
              </a:rPr>
              <a:t>The damaging effects of stress hormones (cortisol and adrenaline)</a:t>
            </a:r>
          </a:p>
        </p:txBody>
      </p:sp>
      <p:sp>
        <p:nvSpPr>
          <p:cNvPr id="78850" name="Content Placeholder 2">
            <a:extLst>
              <a:ext uri="{FF2B5EF4-FFF2-40B4-BE49-F238E27FC236}">
                <a16:creationId xmlns:a16="http://schemas.microsoft.com/office/drawing/2014/main" id="{5F6D6555-2D77-2233-653A-3CBD295DD8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28600" y="2332037"/>
            <a:ext cx="8229600" cy="438943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Repeatedly having to face stressful situations 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Levels too high – too long is physically harmful – a need for relief.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This can create an imbalance in the immune and nervous systems.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Person can become susceptible to illness and problems sleeping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No teaching happens anyway.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We can’t leave stress management to chance.</a:t>
            </a:r>
          </a:p>
          <a:p>
            <a:pPr>
              <a:buFont typeface="Wingdings 2" pitchFamily="2" charset="2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1B5B6D-B754-738B-EF6E-C1FD6D828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</a:t>
            </a:r>
          </a:p>
        </p:txBody>
      </p:sp>
    </p:spTree>
  </p:cSld>
  <p:clrMapOvr>
    <a:masterClrMapping/>
  </p:clrMapOvr>
  <p:transition spd="med">
    <p:cover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C627B-F298-8B94-E1F6-782819805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90800"/>
            <a:ext cx="83058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/>
              <a:t>Caregivers can reduce their own stress and student stress by showing compassion.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You don’t need to know </a:t>
            </a:r>
            <a:r>
              <a:rPr lang="en-US" sz="4400" i="1" dirty="0"/>
              <a:t>why</a:t>
            </a:r>
            <a:r>
              <a:rPr lang="en-US" sz="4400" dirty="0"/>
              <a:t> to be compassionate</a:t>
            </a:r>
            <a:r>
              <a:rPr lang="en-US" dirty="0"/>
              <a:t>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CFDAE7-F724-7A12-72F5-96B815917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</p:spTree>
  </p:cSld>
  <p:clrMapOvr>
    <a:masterClrMapping/>
  </p:clrMapOvr>
  <p:transition spd="med">
    <p:cover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999CD9-C097-F06D-0378-7B631C53A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  <p:sp>
        <p:nvSpPr>
          <p:cNvPr id="419842" name="Rectangle 3">
            <a:extLst>
              <a:ext uri="{FF2B5EF4-FFF2-40B4-BE49-F238E27FC236}">
                <a16:creationId xmlns:a16="http://schemas.microsoft.com/office/drawing/2014/main" id="{33AFD227-22F9-18E3-0E41-BF4516CBB02E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093788"/>
            <a:ext cx="7854950" cy="3048000"/>
          </a:xfrm>
        </p:spPr>
        <p:txBody>
          <a:bodyPr lIns="0" rIns="18288">
            <a:normAutofit fontScale="25000" lnSpcReduction="20000"/>
          </a:bodyPr>
          <a:lstStyle/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" charset="0"/>
              <a:buNone/>
              <a:defRPr/>
            </a:pPr>
            <a:r>
              <a:rPr lang="ja-JP" altLang="en-US" sz="19200" dirty="0">
                <a:latin typeface="Arial"/>
              </a:rPr>
              <a:t>“</a:t>
            </a:r>
            <a:r>
              <a:rPr lang="en-US" sz="16000" i="1" dirty="0"/>
              <a:t>Numbers are my first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" charset="0"/>
              <a:buNone/>
              <a:defRPr/>
            </a:pPr>
            <a:endParaRPr lang="en-US" sz="16000" i="1" dirty="0"/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" charset="0"/>
              <a:buNone/>
              <a:defRPr/>
            </a:pPr>
            <a:r>
              <a:rPr lang="en-US" sz="16000" i="1" dirty="0"/>
              <a:t> language, one I often think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" charset="0"/>
              <a:buNone/>
              <a:defRPr/>
            </a:pPr>
            <a:endParaRPr lang="en-US" sz="16000" i="1" dirty="0"/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" charset="0"/>
              <a:buNone/>
              <a:defRPr/>
            </a:pPr>
            <a:r>
              <a:rPr lang="en-US" sz="16000" i="1" dirty="0"/>
              <a:t> and feel in.</a:t>
            </a:r>
            <a:r>
              <a:rPr lang="ja-JP" altLang="en-US" sz="16000" i="1" dirty="0">
                <a:latin typeface="Arial"/>
              </a:rPr>
              <a:t>”</a:t>
            </a:r>
            <a:endParaRPr lang="en-US" sz="16000" i="1" dirty="0"/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" charset="0"/>
              <a:buNone/>
              <a:defRPr/>
            </a:pPr>
            <a:endParaRPr lang="en-US" sz="13500" dirty="0"/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" charset="0"/>
              <a:buNone/>
              <a:defRPr/>
            </a:pPr>
            <a:endParaRPr lang="en-US" sz="13500" dirty="0"/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" charset="0"/>
              <a:buNone/>
              <a:defRPr/>
            </a:pPr>
            <a:endParaRPr lang="en-US" sz="9600" dirty="0"/>
          </a:p>
          <a:p>
            <a:pPr marL="0" indent="0" algn="r" fontAlgn="auto">
              <a:lnSpc>
                <a:spcPct val="80000"/>
              </a:lnSpc>
              <a:spcAft>
                <a:spcPts val="0"/>
              </a:spcAft>
              <a:buFont typeface="Wingdings" charset="0"/>
              <a:buNone/>
              <a:defRPr/>
            </a:pPr>
            <a:r>
              <a:rPr lang="en-US" sz="9600" dirty="0"/>
              <a:t>Daniel </a:t>
            </a:r>
            <a:r>
              <a:rPr lang="en-US" sz="9600" dirty="0" err="1"/>
              <a:t>Tammet</a:t>
            </a:r>
            <a:endParaRPr lang="en-US" sz="9600" dirty="0"/>
          </a:p>
          <a:p>
            <a:pPr marL="0" indent="0" algn="r" fontAlgn="auto">
              <a:lnSpc>
                <a:spcPct val="80000"/>
              </a:lnSpc>
              <a:spcAft>
                <a:spcPts val="0"/>
              </a:spcAft>
              <a:buFont typeface="Wingdings" charset="0"/>
              <a:buNone/>
              <a:defRPr/>
            </a:pPr>
            <a:r>
              <a:rPr lang="en-US" sz="9600" i="1" dirty="0"/>
              <a:t>Born on a Blue Day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5">
            <a:extLst>
              <a:ext uri="{FF2B5EF4-FFF2-40B4-BE49-F238E27FC236}">
                <a16:creationId xmlns:a16="http://schemas.microsoft.com/office/drawing/2014/main" id="{8C0D0AC8-AF9F-BC05-0365-8DCB7CAC8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30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240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3794" name="Rectangle 6">
            <a:extLst>
              <a:ext uri="{FF2B5EF4-FFF2-40B4-BE49-F238E27FC236}">
                <a16:creationId xmlns:a16="http://schemas.microsoft.com/office/drawing/2014/main" id="{F490A161-E013-5E4B-2B5D-4285B3091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0" y="4651375"/>
            <a:ext cx="4887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imes New Roman" panose="02020603050405020304" pitchFamily="18" charset="0"/>
                <a:ea typeface="PMingLiU" panose="02020500000000000000" pitchFamily="18" charset="-120"/>
              </a:rPr>
              <a:t> </a:t>
            </a:r>
            <a:r>
              <a:rPr lang="en-US" altLang="en-US" sz="4000">
                <a:latin typeface="Bradley Hand" pitchFamily="2" charset="77"/>
                <a:ea typeface="ＭＳ Ｐゴシック" panose="020B0600070205080204" pitchFamily="34" charset="-128"/>
                <a:cs typeface="Ayuthaya" pitchFamily="2" charset="-34"/>
              </a:rPr>
              <a:t>It started here</a:t>
            </a:r>
          </a:p>
        </p:txBody>
      </p:sp>
      <p:pic>
        <p:nvPicPr>
          <p:cNvPr id="33795" name="Picture 2">
            <a:extLst>
              <a:ext uri="{FF2B5EF4-FFF2-40B4-BE49-F238E27FC236}">
                <a16:creationId xmlns:a16="http://schemas.microsoft.com/office/drawing/2014/main" id="{30D08EB4-FAF2-DD67-94EB-F8C6DBCEE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466725"/>
            <a:ext cx="40449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62EB20-C160-272A-4FD1-C161AF235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</p:spTree>
  </p:cSld>
  <p:clrMapOvr>
    <a:masterClrMapping/>
  </p:clrMapOvr>
  <p:transition spd="med">
    <p:cover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5D085C7D-4F5E-2768-F39B-43B2F570CE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Using the Check in Scale</a:t>
            </a:r>
          </a:p>
        </p:txBody>
      </p:sp>
      <p:sp>
        <p:nvSpPr>
          <p:cNvPr id="1513475" name="Rectangle 3">
            <a:extLst>
              <a:ext uri="{FF2B5EF4-FFF2-40B4-BE49-F238E27FC236}">
                <a16:creationId xmlns:a16="http://schemas.microsoft.com/office/drawing/2014/main" id="{703A4AAC-1AB6-90A9-D8BB-43EB018CEF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/>
              <a:t>Arrival; Before lunch; Before leaving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/>
              <a:t>Initially just have students check in to get used to the routine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2800" dirty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/>
              <a:t>Staff check in too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/>
              <a:t>Use numbers to describe what you are seeing in an objective way.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/>
              <a:t>Use numbers to describe how you are feeling – your body and emotions.</a:t>
            </a:r>
          </a:p>
        </p:txBody>
      </p:sp>
    </p:spTree>
  </p:cSld>
  <p:clrMapOvr>
    <a:masterClrMapping/>
  </p:clrMapOvr>
  <p:transition spd="med">
    <p:cover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>
            <a:extLst>
              <a:ext uri="{FF2B5EF4-FFF2-40B4-BE49-F238E27FC236}">
                <a16:creationId xmlns:a16="http://schemas.microsoft.com/office/drawing/2014/main" id="{52EF34A0-055D-E7C7-1A0F-5A4A3A2F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1041400"/>
            <a:ext cx="10515600" cy="790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4034" name="Text Box 5">
            <a:extLst>
              <a:ext uri="{FF2B5EF4-FFF2-40B4-BE49-F238E27FC236}">
                <a16:creationId xmlns:a16="http://schemas.microsoft.com/office/drawing/2014/main" id="{9A9B227E-1529-BF25-F0D2-CE797EB7E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579438"/>
            <a:ext cx="4578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cs typeface="Arial" panose="020B0604020202020204" pitchFamily="34" charset="0"/>
              </a:rPr>
              <a:t>Engaging participation</a:t>
            </a:r>
          </a:p>
        </p:txBody>
      </p:sp>
    </p:spTree>
  </p:cSld>
  <p:clrMapOvr>
    <a:masterClrMapping/>
  </p:clrMapOvr>
  <p:transition spd="med">
    <p:cover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E4ADF3C6-332C-7E92-DA22-2F32D407AC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A 5-Point Scale: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91BC3816-AE6E-C580-26B7-7ADD39412A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600200"/>
            <a:ext cx="8229600" cy="438943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Breaks difficult concepts into 5 parts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Can be introduced with a story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Can be made small (business card size) to carry and generalize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Should be reviewed prior to predictably difficult moments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Can be introduced through a video 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953B94-65F2-5CC1-484F-2D033E09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</p:spTree>
  </p:cSld>
  <p:clrMapOvr>
    <a:masterClrMapping/>
  </p:clrMapOvr>
  <p:transition spd="med">
    <p:cover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D4801A79-A835-C81B-7490-4F92AE9B1C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9738" y="457200"/>
            <a:ext cx="82296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This Leads to Shared language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CE76B9D4-62B3-F86D-C412-B89E50E2E4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At home a 3 voice is expected and sometimes a 4 but at Grandma’s house, she likes a 3 or even a 2 voice.</a:t>
            </a:r>
          </a:p>
          <a:p>
            <a:endParaRPr lang="en-US" altLang="en-US" sz="2800">
              <a:ea typeface="ＭＳ Ｐゴシック" panose="020B0600070205080204" pitchFamily="34" charset="-128"/>
            </a:endParaRPr>
          </a:p>
          <a:p>
            <a:r>
              <a:rPr lang="en-US" altLang="en-US" sz="2800">
                <a:ea typeface="ＭＳ Ｐゴシック" panose="020B0600070205080204" pitchFamily="34" charset="-128"/>
              </a:rPr>
              <a:t>A 3 is OK before the religious service, but when it starts, we have to try really hard to keep it at a 1.</a:t>
            </a:r>
          </a:p>
          <a:p>
            <a:endParaRPr lang="en-US" altLang="en-US" sz="2800">
              <a:ea typeface="ＭＳ Ｐゴシック" panose="020B0600070205080204" pitchFamily="34" charset="-128"/>
            </a:endParaRPr>
          </a:p>
          <a:p>
            <a:r>
              <a:rPr lang="en-US" altLang="en-US" sz="2800">
                <a:ea typeface="ＭＳ Ｐゴシック" panose="020B0600070205080204" pitchFamily="34" charset="-128"/>
              </a:rPr>
              <a:t>All common environments can use the same scale and give the different types of voice volume as examples of when and where.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32D08-A8E5-64C2-B86E-2F9198E32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Kari Dunn Buron www.5pointscale.com</a:t>
            </a:r>
          </a:p>
        </p:txBody>
      </p:sp>
    </p:spTree>
  </p:cSld>
  <p:clrMapOvr>
    <a:masterClrMapping/>
  </p:clrMapOvr>
  <p:transition spd="med">
    <p:cover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29481</TotalTime>
  <Words>1352</Words>
  <Application>Microsoft Macintosh PowerPoint</Application>
  <PresentationFormat>On-screen Show (4:3)</PresentationFormat>
  <Paragraphs>171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Calibri</vt:lpstr>
      <vt:lpstr>Arial</vt:lpstr>
      <vt:lpstr>Calibri Light</vt:lpstr>
      <vt:lpstr>Times</vt:lpstr>
      <vt:lpstr>ＭＳ Ｐゴシック</vt:lpstr>
      <vt:lpstr>Wingdings 2</vt:lpstr>
      <vt:lpstr>游ゴシック</vt:lpstr>
      <vt:lpstr>Wingdings</vt:lpstr>
      <vt:lpstr>Times New Roman</vt:lpstr>
      <vt:lpstr>PMingLiU</vt:lpstr>
      <vt:lpstr>Bradley Hand</vt:lpstr>
      <vt:lpstr>Ayuthaya</vt:lpstr>
      <vt:lpstr>Constantia</vt:lpstr>
      <vt:lpstr>Comic Sans MS</vt:lpstr>
      <vt:lpstr>Mangal</vt:lpstr>
      <vt:lpstr>Helvetica</vt:lpstr>
      <vt:lpstr>Office Theme</vt:lpstr>
      <vt:lpstr>PowerPoint Presentation</vt:lpstr>
      <vt:lpstr>The Incredible 5-Point Scale</vt:lpstr>
      <vt:lpstr>The 5-Point Scale is based on:</vt:lpstr>
      <vt:lpstr>PowerPoint Presentation</vt:lpstr>
      <vt:lpstr>PowerPoint Presentation</vt:lpstr>
      <vt:lpstr>Using the Check in Scale</vt:lpstr>
      <vt:lpstr>PowerPoint Presentation</vt:lpstr>
      <vt:lpstr>A 5-Point Scale:</vt:lpstr>
      <vt:lpstr>This Leads to Shared language</vt:lpstr>
      <vt:lpstr>The Incredible 5-Point Scale is a Teaching System</vt:lpstr>
      <vt:lpstr>School-wide movement scale</vt:lpstr>
      <vt:lpstr>PowerPoint Presentation</vt:lpstr>
      <vt:lpstr>PowerPoint Presentation</vt:lpstr>
      <vt:lpstr>Emotion Regulation</vt:lpstr>
      <vt:lpstr>Poor emotion regulation may be inherent in autism and may provide the simplest conceptualization for the many associated socioemotional and behavioral problems.  Mazefsky et al.</vt:lpstr>
      <vt:lpstr>When Anxiety and Worries enter the picture</vt:lpstr>
      <vt:lpstr>What do we do with anxiety?</vt:lpstr>
      <vt:lpstr>PowerPoint Presentation</vt:lpstr>
      <vt:lpstr>“Under stress the brain favors rigid habit memory over more flexible cognitive memory.”  Dr. Margaret Schmidt, Biologist</vt:lpstr>
      <vt:lpstr>PowerPoint Presentation</vt:lpstr>
      <vt:lpstr>Anxiety’s affect on the body – Help your student to recognize their own symptoms of stress and fear</vt:lpstr>
      <vt:lpstr>“The brain changes in response to patterned, repetitive experiences: the more you repeat something, the more engrained it becomes”.  Dr. Bruce Perry</vt:lpstr>
      <vt:lpstr>PowerPoint Presentation</vt:lpstr>
      <vt:lpstr>What is it?</vt:lpstr>
      <vt:lpstr>PowerPoint Presentation</vt:lpstr>
      <vt:lpstr>PowerPoint Presentation</vt:lpstr>
      <vt:lpstr>A 5 is Against the Law!</vt:lpstr>
      <vt:lpstr>Who is it written for?</vt:lpstr>
      <vt:lpstr>How the workbook is organized</vt:lpstr>
      <vt:lpstr>The Anxiety Curve</vt:lpstr>
      <vt:lpstr>Have a system for objectively thinking about challenging behavior:</vt:lpstr>
      <vt:lpstr>PowerPoint Presentation</vt:lpstr>
      <vt:lpstr>Why a 5 is never worth it:  The damaging effects of stress hormones (cortisol and adrenaline)</vt:lpstr>
      <vt:lpstr>Caregivers can reduce their own stress and student stress by showing compassion.  You don’t need to know why to be compassionate.</vt:lpstr>
    </vt:vector>
  </TitlesOfParts>
  <Company>ECSU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Asperger’s Syndrome / DSMIV </dc:title>
  <cp:lastModifiedBy>Kari Buron</cp:lastModifiedBy>
  <cp:revision>493</cp:revision>
  <cp:lastPrinted>2003-12-26T21:20:04Z</cp:lastPrinted>
  <dcterms:created xsi:type="dcterms:W3CDTF">2014-01-18T20:03:25Z</dcterms:created>
  <dcterms:modified xsi:type="dcterms:W3CDTF">2022-04-29T16:50:37Z</dcterms:modified>
</cp:coreProperties>
</file>